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8" r:id="rId1"/>
  </p:sldMasterIdLst>
  <p:sldIdLst>
    <p:sldId id="267" r:id="rId2"/>
    <p:sldId id="268" r:id="rId3"/>
    <p:sldId id="256" r:id="rId4"/>
    <p:sldId id="257" r:id="rId5"/>
    <p:sldId id="258" r:id="rId6"/>
    <p:sldId id="259" r:id="rId7"/>
    <p:sldId id="261" r:id="rId8"/>
    <p:sldId id="264" r:id="rId9"/>
    <p:sldId id="266" r:id="rId10"/>
    <p:sldId id="269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43"/>
  </p:normalViewPr>
  <p:slideViewPr>
    <p:cSldViewPr snapToGrid="0" snapToObjects="1">
      <p:cViewPr varScale="1">
        <p:scale>
          <a:sx n="115" d="100"/>
          <a:sy n="115" d="100"/>
        </p:scale>
        <p:origin x="45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roup 450"/>
          <p:cNvGrpSpPr/>
          <p:nvPr/>
        </p:nvGrpSpPr>
        <p:grpSpPr>
          <a:xfrm>
            <a:off x="0" y="0"/>
            <a:ext cx="9555163" cy="6853238"/>
            <a:chOff x="1524000" y="0"/>
            <a:chExt cx="9555163" cy="6853238"/>
          </a:xfrm>
        </p:grpSpPr>
        <p:sp>
          <p:nvSpPr>
            <p:cNvPr id="452" name="Freeform 6"/>
            <p:cNvSpPr/>
            <p:nvPr/>
          </p:nvSpPr>
          <p:spPr bwMode="auto">
            <a:xfrm>
              <a:off x="1524000" y="1331913"/>
              <a:ext cx="7837488" cy="5521325"/>
            </a:xfrm>
            <a:custGeom>
              <a:avLst/>
              <a:gdLst/>
              <a:ahLst/>
              <a:cxnLst/>
              <a:rect l="0" t="0" r="r" b="b"/>
              <a:pathLst>
                <a:path w="1648" h="1161">
                  <a:moveTo>
                    <a:pt x="1362" y="1161"/>
                  </a:moveTo>
                  <a:cubicBezTo>
                    <a:pt x="1648" y="920"/>
                    <a:pt x="1283" y="505"/>
                    <a:pt x="1097" y="326"/>
                  </a:cubicBezTo>
                  <a:cubicBezTo>
                    <a:pt x="926" y="162"/>
                    <a:pt x="709" y="35"/>
                    <a:pt x="470" y="14"/>
                  </a:cubicBezTo>
                  <a:cubicBezTo>
                    <a:pt x="315" y="0"/>
                    <a:pt x="142" y="49"/>
                    <a:pt x="0" y="138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3" name="Freeform 7"/>
            <p:cNvSpPr/>
            <p:nvPr/>
          </p:nvSpPr>
          <p:spPr bwMode="auto">
            <a:xfrm>
              <a:off x="1524000" y="5564188"/>
              <a:ext cx="1412875" cy="1284288"/>
            </a:xfrm>
            <a:custGeom>
              <a:avLst/>
              <a:gdLst/>
              <a:ahLst/>
              <a:cxnLst/>
              <a:rect l="0" t="0" r="r" b="b"/>
              <a:pathLst>
                <a:path w="297" h="270">
                  <a:moveTo>
                    <a:pt x="0" y="0"/>
                  </a:moveTo>
                  <a:cubicBezTo>
                    <a:pt x="73" y="119"/>
                    <a:pt x="186" y="220"/>
                    <a:pt x="297" y="27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4" name="Freeform 8"/>
            <p:cNvSpPr/>
            <p:nvPr/>
          </p:nvSpPr>
          <p:spPr bwMode="auto">
            <a:xfrm>
              <a:off x="1524000" y="2030413"/>
              <a:ext cx="6510338" cy="4813300"/>
            </a:xfrm>
            <a:custGeom>
              <a:avLst/>
              <a:gdLst/>
              <a:ahLst/>
              <a:cxnLst/>
              <a:rect l="0" t="0" r="r" b="b"/>
              <a:pathLst>
                <a:path w="1369" h="1012">
                  <a:moveTo>
                    <a:pt x="845" y="1012"/>
                  </a:moveTo>
                  <a:cubicBezTo>
                    <a:pt x="1043" y="967"/>
                    <a:pt x="1369" y="853"/>
                    <a:pt x="1263" y="588"/>
                  </a:cubicBezTo>
                  <a:cubicBezTo>
                    <a:pt x="1164" y="340"/>
                    <a:pt x="861" y="107"/>
                    <a:pt x="602" y="49"/>
                  </a:cubicBezTo>
                  <a:cubicBezTo>
                    <a:pt x="383" y="0"/>
                    <a:pt x="135" y="97"/>
                    <a:pt x="0" y="28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5" name="Freeform 9"/>
            <p:cNvSpPr/>
            <p:nvPr/>
          </p:nvSpPr>
          <p:spPr bwMode="auto">
            <a:xfrm>
              <a:off x="1528763" y="6207125"/>
              <a:ext cx="717550" cy="646113"/>
            </a:xfrm>
            <a:custGeom>
              <a:avLst/>
              <a:gdLst/>
              <a:ahLst/>
              <a:cxnLst/>
              <a:rect l="0" t="0" r="r" b="b"/>
              <a:pathLst>
                <a:path w="151" h="136">
                  <a:moveTo>
                    <a:pt x="0" y="0"/>
                  </a:moveTo>
                  <a:cubicBezTo>
                    <a:pt x="45" y="52"/>
                    <a:pt x="97" y="99"/>
                    <a:pt x="151" y="13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6" name="Freeform 10"/>
            <p:cNvSpPr/>
            <p:nvPr/>
          </p:nvSpPr>
          <p:spPr bwMode="auto">
            <a:xfrm>
              <a:off x="1524000" y="1806575"/>
              <a:ext cx="6753225" cy="5046663"/>
            </a:xfrm>
            <a:custGeom>
              <a:avLst/>
              <a:gdLst/>
              <a:ahLst/>
              <a:cxnLst/>
              <a:rect l="0" t="0" r="r" b="b"/>
              <a:pathLst>
                <a:path w="1420" h="1061">
                  <a:moveTo>
                    <a:pt x="1034" y="1061"/>
                  </a:moveTo>
                  <a:cubicBezTo>
                    <a:pt x="1148" y="1019"/>
                    <a:pt x="1283" y="957"/>
                    <a:pt x="1345" y="845"/>
                  </a:cubicBezTo>
                  <a:cubicBezTo>
                    <a:pt x="1420" y="710"/>
                    <a:pt x="1338" y="570"/>
                    <a:pt x="1249" y="466"/>
                  </a:cubicBezTo>
                  <a:cubicBezTo>
                    <a:pt x="1068" y="253"/>
                    <a:pt x="816" y="57"/>
                    <a:pt x="530" y="23"/>
                  </a:cubicBezTo>
                  <a:cubicBezTo>
                    <a:pt x="336" y="0"/>
                    <a:pt x="140" y="87"/>
                    <a:pt x="0" y="22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7" name="Freeform 11"/>
            <p:cNvSpPr/>
            <p:nvPr/>
          </p:nvSpPr>
          <p:spPr bwMode="auto">
            <a:xfrm>
              <a:off x="1524000" y="669925"/>
              <a:ext cx="8797925" cy="6183313"/>
            </a:xfrm>
            <a:custGeom>
              <a:avLst/>
              <a:gdLst/>
              <a:ahLst/>
              <a:cxnLst/>
              <a:rect l="0" t="0" r="r" b="b"/>
              <a:pathLst>
                <a:path w="1850" h="1300">
                  <a:moveTo>
                    <a:pt x="1552" y="1300"/>
                  </a:moveTo>
                  <a:cubicBezTo>
                    <a:pt x="1850" y="1019"/>
                    <a:pt x="1504" y="652"/>
                    <a:pt x="1288" y="447"/>
                  </a:cubicBezTo>
                  <a:cubicBezTo>
                    <a:pt x="1085" y="255"/>
                    <a:pt x="838" y="90"/>
                    <a:pt x="559" y="37"/>
                  </a:cubicBezTo>
                  <a:cubicBezTo>
                    <a:pt x="364" y="0"/>
                    <a:pt x="171" y="40"/>
                    <a:pt x="0" y="131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8" name="Freeform 12"/>
            <p:cNvSpPr/>
            <p:nvPr/>
          </p:nvSpPr>
          <p:spPr bwMode="auto">
            <a:xfrm>
              <a:off x="1524000" y="119063"/>
              <a:ext cx="9555163" cy="6734175"/>
            </a:xfrm>
            <a:custGeom>
              <a:avLst/>
              <a:gdLst/>
              <a:ahLst/>
              <a:cxnLst/>
              <a:rect l="0" t="0" r="r" b="b"/>
              <a:pathLst>
                <a:path w="2009" h="1416">
                  <a:moveTo>
                    <a:pt x="1725" y="1416"/>
                  </a:moveTo>
                  <a:cubicBezTo>
                    <a:pt x="2009" y="1117"/>
                    <a:pt x="1728" y="785"/>
                    <a:pt x="1492" y="565"/>
                  </a:cubicBezTo>
                  <a:cubicBezTo>
                    <a:pt x="1248" y="339"/>
                    <a:pt x="961" y="143"/>
                    <a:pt x="635" y="61"/>
                  </a:cubicBezTo>
                  <a:cubicBezTo>
                    <a:pt x="392" y="0"/>
                    <a:pt x="190" y="18"/>
                    <a:pt x="0" y="10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9" name="Freeform 13"/>
            <p:cNvSpPr/>
            <p:nvPr/>
          </p:nvSpPr>
          <p:spPr bwMode="auto">
            <a:xfrm>
              <a:off x="5419725" y="4763"/>
              <a:ext cx="5216525" cy="5368925"/>
            </a:xfrm>
            <a:custGeom>
              <a:avLst/>
              <a:gdLst/>
              <a:ahLst/>
              <a:cxnLst/>
              <a:rect l="0" t="0" r="r" b="b"/>
              <a:pathLst>
                <a:path w="1097" h="1129">
                  <a:moveTo>
                    <a:pt x="1097" y="1129"/>
                  </a:moveTo>
                  <a:cubicBezTo>
                    <a:pt x="1031" y="909"/>
                    <a:pt x="843" y="701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0" name="Freeform 15"/>
            <p:cNvSpPr/>
            <p:nvPr/>
          </p:nvSpPr>
          <p:spPr bwMode="auto">
            <a:xfrm>
              <a:off x="5813425" y="4763"/>
              <a:ext cx="4832350" cy="4822825"/>
            </a:xfrm>
            <a:custGeom>
              <a:avLst/>
              <a:gdLst/>
              <a:ahLst/>
              <a:cxnLst/>
              <a:rect l="0" t="0" r="r" b="b"/>
              <a:pathLst>
                <a:path w="1016" h="1014">
                  <a:moveTo>
                    <a:pt x="1016" y="1014"/>
                  </a:moveTo>
                  <a:cubicBezTo>
                    <a:pt x="934" y="849"/>
                    <a:pt x="802" y="6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1" name="Freeform 16"/>
            <p:cNvSpPr/>
            <p:nvPr/>
          </p:nvSpPr>
          <p:spPr bwMode="auto">
            <a:xfrm>
              <a:off x="6003925" y="4763"/>
              <a:ext cx="4641850" cy="4598988"/>
            </a:xfrm>
            <a:custGeom>
              <a:avLst/>
              <a:gdLst/>
              <a:ahLst/>
              <a:cxnLst/>
              <a:rect l="0" t="0" r="r" b="b"/>
              <a:pathLst>
                <a:path w="976" h="967">
                  <a:moveTo>
                    <a:pt x="976" y="967"/>
                  </a:moveTo>
                  <a:cubicBezTo>
                    <a:pt x="894" y="822"/>
                    <a:pt x="779" y="689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2" name="Freeform 17"/>
            <p:cNvSpPr/>
            <p:nvPr/>
          </p:nvSpPr>
          <p:spPr bwMode="auto">
            <a:xfrm>
              <a:off x="6203950" y="0"/>
              <a:ext cx="4441825" cy="4237038"/>
            </a:xfrm>
            <a:custGeom>
              <a:avLst/>
              <a:gdLst/>
              <a:ahLst/>
              <a:cxnLst/>
              <a:rect l="0" t="0" r="r" b="b"/>
              <a:pathLst>
                <a:path w="934" h="891">
                  <a:moveTo>
                    <a:pt x="934" y="891"/>
                  </a:moveTo>
                  <a:cubicBezTo>
                    <a:pt x="863" y="783"/>
                    <a:pt x="778" y="684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3" name="Freeform 18"/>
            <p:cNvSpPr/>
            <p:nvPr/>
          </p:nvSpPr>
          <p:spPr bwMode="auto">
            <a:xfrm>
              <a:off x="6456363" y="4763"/>
              <a:ext cx="4179888" cy="3986213"/>
            </a:xfrm>
            <a:custGeom>
              <a:avLst/>
              <a:gdLst/>
              <a:ahLst/>
              <a:cxnLst/>
              <a:rect l="0" t="0" r="r" b="b"/>
              <a:pathLst>
                <a:path w="879" h="838">
                  <a:moveTo>
                    <a:pt x="879" y="838"/>
                  </a:moveTo>
                  <a:cubicBezTo>
                    <a:pt x="821" y="755"/>
                    <a:pt x="756" y="679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4" name="Freeform 19"/>
            <p:cNvSpPr/>
            <p:nvPr/>
          </p:nvSpPr>
          <p:spPr bwMode="auto">
            <a:xfrm>
              <a:off x="6869113" y="4763"/>
              <a:ext cx="3776663" cy="3838575"/>
            </a:xfrm>
            <a:custGeom>
              <a:avLst/>
              <a:gdLst/>
              <a:ahLst/>
              <a:cxnLst/>
              <a:rect l="0" t="0" r="r" b="b"/>
              <a:pathLst>
                <a:path w="794" h="807">
                  <a:moveTo>
                    <a:pt x="794" y="807"/>
                  </a:moveTo>
                  <a:cubicBezTo>
                    <a:pt x="745" y="739"/>
                    <a:pt x="695" y="676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5" name="Freeform 20"/>
            <p:cNvSpPr/>
            <p:nvPr/>
          </p:nvSpPr>
          <p:spPr bwMode="auto">
            <a:xfrm>
              <a:off x="8758238" y="4763"/>
              <a:ext cx="1887538" cy="1355725"/>
            </a:xfrm>
            <a:custGeom>
              <a:avLst/>
              <a:gdLst/>
              <a:ahLst/>
              <a:cxnLst/>
              <a:rect l="0" t="0" r="r" b="b"/>
              <a:pathLst>
                <a:path w="397" h="285">
                  <a:moveTo>
                    <a:pt x="397" y="285"/>
                  </a:moveTo>
                  <a:cubicBezTo>
                    <a:pt x="270" y="182"/>
                    <a:pt x="138" y="8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6" name="Freeform 21"/>
            <p:cNvSpPr/>
            <p:nvPr/>
          </p:nvSpPr>
          <p:spPr bwMode="auto">
            <a:xfrm>
              <a:off x="9223375" y="9525"/>
              <a:ext cx="1422400" cy="1108075"/>
            </a:xfrm>
            <a:custGeom>
              <a:avLst/>
              <a:gdLst/>
              <a:ahLst/>
              <a:cxnLst/>
              <a:rect l="0" t="0" r="r" b="b"/>
              <a:pathLst>
                <a:path w="299" h="233">
                  <a:moveTo>
                    <a:pt x="299" y="233"/>
                  </a:moveTo>
                  <a:cubicBezTo>
                    <a:pt x="197" y="145"/>
                    <a:pt x="97" y="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7" name="Freeform 22"/>
            <p:cNvSpPr/>
            <p:nvPr/>
          </p:nvSpPr>
          <p:spPr bwMode="auto">
            <a:xfrm>
              <a:off x="10009188" y="4763"/>
              <a:ext cx="636588" cy="361950"/>
            </a:xfrm>
            <a:custGeom>
              <a:avLst/>
              <a:gdLst/>
              <a:ahLst/>
              <a:cxnLst/>
              <a:rect l="0" t="0" r="r" b="b"/>
              <a:pathLst>
                <a:path w="134" h="76">
                  <a:moveTo>
                    <a:pt x="0" y="0"/>
                  </a:moveTo>
                  <a:cubicBezTo>
                    <a:pt x="45" y="25"/>
                    <a:pt x="89" y="50"/>
                    <a:pt x="134" y="7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" name="Group 6"/>
          <p:cNvGrpSpPr/>
          <p:nvPr/>
        </p:nvGrpSpPr>
        <p:grpSpPr>
          <a:xfrm>
            <a:off x="1283114" y="1168329"/>
            <a:ext cx="6586124" cy="4537816"/>
            <a:chOff x="1283114" y="1168329"/>
            <a:chExt cx="6586124" cy="4537816"/>
          </a:xfrm>
        </p:grpSpPr>
        <p:sp>
          <p:nvSpPr>
            <p:cNvPr id="39" name="Rectangle 38"/>
            <p:cNvSpPr/>
            <p:nvPr/>
          </p:nvSpPr>
          <p:spPr>
            <a:xfrm>
              <a:off x="1283114" y="1168329"/>
              <a:ext cx="6586124" cy="731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283114" y="1973001"/>
              <a:ext cx="6586124" cy="3384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1" name="Isosceles Triangle 39"/>
            <p:cNvSpPr/>
            <p:nvPr/>
          </p:nvSpPr>
          <p:spPr>
            <a:xfrm rot="10800000">
              <a:off x="4362524" y="5355082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9091" y="2055278"/>
            <a:ext cx="6428445" cy="1810636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4800" spc="-113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9091" y="3941492"/>
            <a:ext cx="6428445" cy="1334120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5BCAD085-E8A6-8845-BD4E-CB4CCA059FC4}" type="datetimeFigureOut">
              <a:rPr lang="en-US" smtClean="0"/>
              <a:t>6/1/25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921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86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2" name="Group 31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42" name="Rectangle 41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Rectangle 43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786" y="2349926"/>
            <a:ext cx="3113815" cy="2472774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15686" y="794719"/>
            <a:ext cx="4095643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777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 flipH="1">
            <a:off x="0" y="0"/>
            <a:ext cx="9421759" cy="6858001"/>
            <a:chOff x="1243013" y="0"/>
            <a:chExt cx="9402763" cy="6858001"/>
          </a:xfrm>
        </p:grpSpPr>
        <p:sp>
          <p:nvSpPr>
            <p:cNvPr id="52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85" name="Group 84"/>
          <p:cNvGrpSpPr/>
          <p:nvPr/>
        </p:nvGrpSpPr>
        <p:grpSpPr>
          <a:xfrm>
            <a:off x="5228134" y="1699589"/>
            <a:ext cx="3286552" cy="3470421"/>
            <a:chOff x="640080" y="1699589"/>
            <a:chExt cx="3286552" cy="3470421"/>
          </a:xfrm>
        </p:grpSpPr>
        <p:sp>
          <p:nvSpPr>
            <p:cNvPr id="86" name="Rectangle 85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Rectangle 87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13609" y="2349924"/>
            <a:ext cx="3112047" cy="2464951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3258" y="802808"/>
            <a:ext cx="4118291" cy="52548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6/1/25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402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66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0" name="Group 19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21" name="Rectangle 20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2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54" y="2349924"/>
            <a:ext cx="3112048" cy="246495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5687" y="803186"/>
            <a:ext cx="4091410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14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4" name="Group 773"/>
          <p:cNvGrpSpPr/>
          <p:nvPr/>
        </p:nvGrpSpPr>
        <p:grpSpPr>
          <a:xfrm>
            <a:off x="0" y="0"/>
            <a:ext cx="9555163" cy="6853238"/>
            <a:chOff x="1524000" y="0"/>
            <a:chExt cx="9555163" cy="6853238"/>
          </a:xfrm>
        </p:grpSpPr>
        <p:sp>
          <p:nvSpPr>
            <p:cNvPr id="775" name="Freeform 6"/>
            <p:cNvSpPr/>
            <p:nvPr/>
          </p:nvSpPr>
          <p:spPr bwMode="auto">
            <a:xfrm>
              <a:off x="1524000" y="1331913"/>
              <a:ext cx="7837488" cy="5521325"/>
            </a:xfrm>
            <a:custGeom>
              <a:avLst/>
              <a:gdLst/>
              <a:ahLst/>
              <a:cxnLst/>
              <a:rect l="0" t="0" r="r" b="b"/>
              <a:pathLst>
                <a:path w="1648" h="1161">
                  <a:moveTo>
                    <a:pt x="1362" y="1161"/>
                  </a:moveTo>
                  <a:cubicBezTo>
                    <a:pt x="1648" y="920"/>
                    <a:pt x="1283" y="505"/>
                    <a:pt x="1097" y="326"/>
                  </a:cubicBezTo>
                  <a:cubicBezTo>
                    <a:pt x="926" y="162"/>
                    <a:pt x="709" y="35"/>
                    <a:pt x="470" y="14"/>
                  </a:cubicBezTo>
                  <a:cubicBezTo>
                    <a:pt x="315" y="0"/>
                    <a:pt x="142" y="49"/>
                    <a:pt x="0" y="138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6" name="Freeform 7"/>
            <p:cNvSpPr/>
            <p:nvPr/>
          </p:nvSpPr>
          <p:spPr bwMode="auto">
            <a:xfrm>
              <a:off x="1524000" y="5564188"/>
              <a:ext cx="1412875" cy="1284288"/>
            </a:xfrm>
            <a:custGeom>
              <a:avLst/>
              <a:gdLst/>
              <a:ahLst/>
              <a:cxnLst/>
              <a:rect l="0" t="0" r="r" b="b"/>
              <a:pathLst>
                <a:path w="297" h="270">
                  <a:moveTo>
                    <a:pt x="0" y="0"/>
                  </a:moveTo>
                  <a:cubicBezTo>
                    <a:pt x="73" y="119"/>
                    <a:pt x="186" y="220"/>
                    <a:pt x="297" y="27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7" name="Freeform 8"/>
            <p:cNvSpPr/>
            <p:nvPr/>
          </p:nvSpPr>
          <p:spPr bwMode="auto">
            <a:xfrm>
              <a:off x="1524000" y="2030413"/>
              <a:ext cx="6510338" cy="4813300"/>
            </a:xfrm>
            <a:custGeom>
              <a:avLst/>
              <a:gdLst/>
              <a:ahLst/>
              <a:cxnLst/>
              <a:rect l="0" t="0" r="r" b="b"/>
              <a:pathLst>
                <a:path w="1369" h="1012">
                  <a:moveTo>
                    <a:pt x="845" y="1012"/>
                  </a:moveTo>
                  <a:cubicBezTo>
                    <a:pt x="1043" y="967"/>
                    <a:pt x="1369" y="853"/>
                    <a:pt x="1263" y="588"/>
                  </a:cubicBezTo>
                  <a:cubicBezTo>
                    <a:pt x="1164" y="340"/>
                    <a:pt x="861" y="107"/>
                    <a:pt x="602" y="49"/>
                  </a:cubicBezTo>
                  <a:cubicBezTo>
                    <a:pt x="383" y="0"/>
                    <a:pt x="135" y="97"/>
                    <a:pt x="0" y="28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8" name="Freeform 9"/>
            <p:cNvSpPr/>
            <p:nvPr/>
          </p:nvSpPr>
          <p:spPr bwMode="auto">
            <a:xfrm>
              <a:off x="1528763" y="6207125"/>
              <a:ext cx="717550" cy="646113"/>
            </a:xfrm>
            <a:custGeom>
              <a:avLst/>
              <a:gdLst/>
              <a:ahLst/>
              <a:cxnLst/>
              <a:rect l="0" t="0" r="r" b="b"/>
              <a:pathLst>
                <a:path w="151" h="136">
                  <a:moveTo>
                    <a:pt x="0" y="0"/>
                  </a:moveTo>
                  <a:cubicBezTo>
                    <a:pt x="45" y="52"/>
                    <a:pt x="97" y="99"/>
                    <a:pt x="151" y="13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9" name="Freeform 10"/>
            <p:cNvSpPr/>
            <p:nvPr/>
          </p:nvSpPr>
          <p:spPr bwMode="auto">
            <a:xfrm>
              <a:off x="1524000" y="1806575"/>
              <a:ext cx="6753225" cy="5046663"/>
            </a:xfrm>
            <a:custGeom>
              <a:avLst/>
              <a:gdLst/>
              <a:ahLst/>
              <a:cxnLst/>
              <a:rect l="0" t="0" r="r" b="b"/>
              <a:pathLst>
                <a:path w="1420" h="1061">
                  <a:moveTo>
                    <a:pt x="1034" y="1061"/>
                  </a:moveTo>
                  <a:cubicBezTo>
                    <a:pt x="1148" y="1019"/>
                    <a:pt x="1283" y="957"/>
                    <a:pt x="1345" y="845"/>
                  </a:cubicBezTo>
                  <a:cubicBezTo>
                    <a:pt x="1420" y="710"/>
                    <a:pt x="1338" y="570"/>
                    <a:pt x="1249" y="466"/>
                  </a:cubicBezTo>
                  <a:cubicBezTo>
                    <a:pt x="1068" y="253"/>
                    <a:pt x="816" y="57"/>
                    <a:pt x="530" y="23"/>
                  </a:cubicBezTo>
                  <a:cubicBezTo>
                    <a:pt x="336" y="0"/>
                    <a:pt x="140" y="87"/>
                    <a:pt x="0" y="22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0" name="Freeform 11"/>
            <p:cNvSpPr/>
            <p:nvPr/>
          </p:nvSpPr>
          <p:spPr bwMode="auto">
            <a:xfrm>
              <a:off x="1524000" y="669925"/>
              <a:ext cx="8797925" cy="6183313"/>
            </a:xfrm>
            <a:custGeom>
              <a:avLst/>
              <a:gdLst/>
              <a:ahLst/>
              <a:cxnLst/>
              <a:rect l="0" t="0" r="r" b="b"/>
              <a:pathLst>
                <a:path w="1850" h="1300">
                  <a:moveTo>
                    <a:pt x="1552" y="1300"/>
                  </a:moveTo>
                  <a:cubicBezTo>
                    <a:pt x="1850" y="1019"/>
                    <a:pt x="1504" y="652"/>
                    <a:pt x="1288" y="447"/>
                  </a:cubicBezTo>
                  <a:cubicBezTo>
                    <a:pt x="1085" y="255"/>
                    <a:pt x="838" y="90"/>
                    <a:pt x="559" y="37"/>
                  </a:cubicBezTo>
                  <a:cubicBezTo>
                    <a:pt x="364" y="0"/>
                    <a:pt x="171" y="40"/>
                    <a:pt x="0" y="131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1" name="Freeform 12"/>
            <p:cNvSpPr/>
            <p:nvPr/>
          </p:nvSpPr>
          <p:spPr bwMode="auto">
            <a:xfrm>
              <a:off x="1524000" y="119063"/>
              <a:ext cx="9555163" cy="6734175"/>
            </a:xfrm>
            <a:custGeom>
              <a:avLst/>
              <a:gdLst/>
              <a:ahLst/>
              <a:cxnLst/>
              <a:rect l="0" t="0" r="r" b="b"/>
              <a:pathLst>
                <a:path w="2009" h="1416">
                  <a:moveTo>
                    <a:pt x="1725" y="1416"/>
                  </a:moveTo>
                  <a:cubicBezTo>
                    <a:pt x="2009" y="1117"/>
                    <a:pt x="1728" y="785"/>
                    <a:pt x="1492" y="565"/>
                  </a:cubicBezTo>
                  <a:cubicBezTo>
                    <a:pt x="1248" y="339"/>
                    <a:pt x="961" y="143"/>
                    <a:pt x="635" y="61"/>
                  </a:cubicBezTo>
                  <a:cubicBezTo>
                    <a:pt x="392" y="0"/>
                    <a:pt x="190" y="18"/>
                    <a:pt x="0" y="10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2" name="Freeform 13"/>
            <p:cNvSpPr/>
            <p:nvPr/>
          </p:nvSpPr>
          <p:spPr bwMode="auto">
            <a:xfrm>
              <a:off x="5419725" y="4763"/>
              <a:ext cx="5216525" cy="5368925"/>
            </a:xfrm>
            <a:custGeom>
              <a:avLst/>
              <a:gdLst/>
              <a:ahLst/>
              <a:cxnLst/>
              <a:rect l="0" t="0" r="r" b="b"/>
              <a:pathLst>
                <a:path w="1097" h="1129">
                  <a:moveTo>
                    <a:pt x="1097" y="1129"/>
                  </a:moveTo>
                  <a:cubicBezTo>
                    <a:pt x="1031" y="909"/>
                    <a:pt x="843" y="701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3" name="Freeform 15"/>
            <p:cNvSpPr/>
            <p:nvPr/>
          </p:nvSpPr>
          <p:spPr bwMode="auto">
            <a:xfrm>
              <a:off x="5813425" y="4763"/>
              <a:ext cx="4832350" cy="4822825"/>
            </a:xfrm>
            <a:custGeom>
              <a:avLst/>
              <a:gdLst/>
              <a:ahLst/>
              <a:cxnLst/>
              <a:rect l="0" t="0" r="r" b="b"/>
              <a:pathLst>
                <a:path w="1016" h="1014">
                  <a:moveTo>
                    <a:pt x="1016" y="1014"/>
                  </a:moveTo>
                  <a:cubicBezTo>
                    <a:pt x="934" y="849"/>
                    <a:pt x="802" y="6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4" name="Freeform 16"/>
            <p:cNvSpPr/>
            <p:nvPr/>
          </p:nvSpPr>
          <p:spPr bwMode="auto">
            <a:xfrm>
              <a:off x="6003925" y="4763"/>
              <a:ext cx="4641850" cy="4598988"/>
            </a:xfrm>
            <a:custGeom>
              <a:avLst/>
              <a:gdLst/>
              <a:ahLst/>
              <a:cxnLst/>
              <a:rect l="0" t="0" r="r" b="b"/>
              <a:pathLst>
                <a:path w="976" h="967">
                  <a:moveTo>
                    <a:pt x="976" y="967"/>
                  </a:moveTo>
                  <a:cubicBezTo>
                    <a:pt x="894" y="822"/>
                    <a:pt x="779" y="689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5" name="Freeform 17"/>
            <p:cNvSpPr/>
            <p:nvPr/>
          </p:nvSpPr>
          <p:spPr bwMode="auto">
            <a:xfrm>
              <a:off x="6203950" y="0"/>
              <a:ext cx="4441825" cy="4237038"/>
            </a:xfrm>
            <a:custGeom>
              <a:avLst/>
              <a:gdLst/>
              <a:ahLst/>
              <a:cxnLst/>
              <a:rect l="0" t="0" r="r" b="b"/>
              <a:pathLst>
                <a:path w="934" h="891">
                  <a:moveTo>
                    <a:pt x="934" y="891"/>
                  </a:moveTo>
                  <a:cubicBezTo>
                    <a:pt x="863" y="783"/>
                    <a:pt x="778" y="684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6" name="Freeform 18"/>
            <p:cNvSpPr/>
            <p:nvPr/>
          </p:nvSpPr>
          <p:spPr bwMode="auto">
            <a:xfrm>
              <a:off x="6456363" y="4763"/>
              <a:ext cx="4179888" cy="3986213"/>
            </a:xfrm>
            <a:custGeom>
              <a:avLst/>
              <a:gdLst/>
              <a:ahLst/>
              <a:cxnLst/>
              <a:rect l="0" t="0" r="r" b="b"/>
              <a:pathLst>
                <a:path w="879" h="838">
                  <a:moveTo>
                    <a:pt x="879" y="838"/>
                  </a:moveTo>
                  <a:cubicBezTo>
                    <a:pt x="821" y="755"/>
                    <a:pt x="756" y="679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7" name="Freeform 19"/>
            <p:cNvSpPr/>
            <p:nvPr/>
          </p:nvSpPr>
          <p:spPr bwMode="auto">
            <a:xfrm>
              <a:off x="6869113" y="4763"/>
              <a:ext cx="3776663" cy="3838575"/>
            </a:xfrm>
            <a:custGeom>
              <a:avLst/>
              <a:gdLst/>
              <a:ahLst/>
              <a:cxnLst/>
              <a:rect l="0" t="0" r="r" b="b"/>
              <a:pathLst>
                <a:path w="794" h="807">
                  <a:moveTo>
                    <a:pt x="794" y="807"/>
                  </a:moveTo>
                  <a:cubicBezTo>
                    <a:pt x="745" y="739"/>
                    <a:pt x="695" y="676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8" name="Freeform 20"/>
            <p:cNvSpPr/>
            <p:nvPr/>
          </p:nvSpPr>
          <p:spPr bwMode="auto">
            <a:xfrm>
              <a:off x="8758238" y="4763"/>
              <a:ext cx="1887538" cy="1355725"/>
            </a:xfrm>
            <a:custGeom>
              <a:avLst/>
              <a:gdLst/>
              <a:ahLst/>
              <a:cxnLst/>
              <a:rect l="0" t="0" r="r" b="b"/>
              <a:pathLst>
                <a:path w="397" h="285">
                  <a:moveTo>
                    <a:pt x="397" y="285"/>
                  </a:moveTo>
                  <a:cubicBezTo>
                    <a:pt x="270" y="182"/>
                    <a:pt x="138" y="8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9" name="Freeform 21"/>
            <p:cNvSpPr/>
            <p:nvPr/>
          </p:nvSpPr>
          <p:spPr bwMode="auto">
            <a:xfrm>
              <a:off x="9223375" y="9525"/>
              <a:ext cx="1422400" cy="1108075"/>
            </a:xfrm>
            <a:custGeom>
              <a:avLst/>
              <a:gdLst/>
              <a:ahLst/>
              <a:cxnLst/>
              <a:rect l="0" t="0" r="r" b="b"/>
              <a:pathLst>
                <a:path w="299" h="233">
                  <a:moveTo>
                    <a:pt x="299" y="233"/>
                  </a:moveTo>
                  <a:cubicBezTo>
                    <a:pt x="197" y="145"/>
                    <a:pt x="97" y="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0" name="Freeform 22"/>
            <p:cNvSpPr/>
            <p:nvPr/>
          </p:nvSpPr>
          <p:spPr bwMode="auto">
            <a:xfrm>
              <a:off x="10009188" y="4763"/>
              <a:ext cx="636588" cy="361950"/>
            </a:xfrm>
            <a:custGeom>
              <a:avLst/>
              <a:gdLst/>
              <a:ahLst/>
              <a:cxnLst/>
              <a:rect l="0" t="0" r="r" b="b"/>
              <a:pathLst>
                <a:path w="134" h="76">
                  <a:moveTo>
                    <a:pt x="0" y="0"/>
                  </a:moveTo>
                  <a:cubicBezTo>
                    <a:pt x="45" y="25"/>
                    <a:pt x="89" y="50"/>
                    <a:pt x="134" y="7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" name="Group 6"/>
          <p:cNvGrpSpPr/>
          <p:nvPr/>
        </p:nvGrpSpPr>
        <p:grpSpPr>
          <a:xfrm>
            <a:off x="2403476" y="1158902"/>
            <a:ext cx="4317684" cy="4537816"/>
            <a:chOff x="2403476" y="1158902"/>
            <a:chExt cx="4317684" cy="4537816"/>
          </a:xfrm>
        </p:grpSpPr>
        <p:sp>
          <p:nvSpPr>
            <p:cNvPr id="28" name="Rectangle 27"/>
            <p:cNvSpPr/>
            <p:nvPr/>
          </p:nvSpPr>
          <p:spPr>
            <a:xfrm>
              <a:off x="2403476" y="1158902"/>
              <a:ext cx="4317684" cy="731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2403476" y="1963574"/>
              <a:ext cx="4317684" cy="3384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73" name="Isosceles Triangle 28"/>
            <p:cNvSpPr/>
            <p:nvPr/>
          </p:nvSpPr>
          <p:spPr>
            <a:xfrm rot="10800000">
              <a:off x="4358702" y="5345655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148" y="2028827"/>
            <a:ext cx="4162952" cy="1732474"/>
          </a:xfrm>
        </p:spPr>
        <p:txBody>
          <a:bodyPr bIns="0" anchor="b">
            <a:normAutofit/>
          </a:bodyPr>
          <a:lstStyle>
            <a:lvl1pPr algn="ctr"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9148" y="3843338"/>
            <a:ext cx="4162952" cy="1426097"/>
          </a:xfrm>
        </p:spPr>
        <p:txBody>
          <a:bodyPr tIns="0">
            <a:normAutofit/>
          </a:bodyPr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6/1/25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76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42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2" name="Group 61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63" name="Rectangle 62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Rectangle 64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952" y="2355068"/>
            <a:ext cx="3122163" cy="2459808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23014" y="804029"/>
            <a:ext cx="4091674" cy="24593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20283" y="3585104"/>
            <a:ext cx="4094404" cy="24706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6/1/25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19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39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60" name="Rectangle 59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952" y="2355848"/>
            <a:ext cx="3122163" cy="2459028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612" y="802200"/>
            <a:ext cx="3805123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6636" y="1487999"/>
            <a:ext cx="3804674" cy="1775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5010" y="3585518"/>
            <a:ext cx="3819675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5010" y="4270332"/>
            <a:ext cx="3819675" cy="17854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6/1/25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31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77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40" name="Group 39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41" name="Rectangle 40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Rectangle 42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54" y="2349924"/>
            <a:ext cx="3112047" cy="246495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827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6/1/25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83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88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42" name="Group 41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43" name="Rectangle 42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44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54" y="2349924"/>
            <a:ext cx="3112047" cy="1225399"/>
          </a:xfrm>
        </p:spPr>
        <p:txBody>
          <a:bodyPr bIns="0" anchor="b">
            <a:noAutofit/>
          </a:bodyPr>
          <a:lstStyle>
            <a:lvl1pPr algn="ctr">
              <a:defRPr sz="28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5686" y="801390"/>
            <a:ext cx="4095643" cy="524949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5554" y="3575324"/>
            <a:ext cx="3112047" cy="1239552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E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080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roup 428"/>
          <p:cNvGrpSpPr/>
          <p:nvPr/>
        </p:nvGrpSpPr>
        <p:grpSpPr>
          <a:xfrm>
            <a:off x="0" y="0"/>
            <a:ext cx="9555163" cy="6853238"/>
            <a:chOff x="1524000" y="0"/>
            <a:chExt cx="9555163" cy="6853238"/>
          </a:xfrm>
        </p:grpSpPr>
        <p:sp>
          <p:nvSpPr>
            <p:cNvPr id="430" name="Freeform 6"/>
            <p:cNvSpPr/>
            <p:nvPr/>
          </p:nvSpPr>
          <p:spPr bwMode="auto">
            <a:xfrm>
              <a:off x="1524000" y="1331913"/>
              <a:ext cx="7837488" cy="5521325"/>
            </a:xfrm>
            <a:custGeom>
              <a:avLst/>
              <a:gdLst/>
              <a:ahLst/>
              <a:cxnLst/>
              <a:rect l="0" t="0" r="r" b="b"/>
              <a:pathLst>
                <a:path w="1648" h="1161">
                  <a:moveTo>
                    <a:pt x="1362" y="1161"/>
                  </a:moveTo>
                  <a:cubicBezTo>
                    <a:pt x="1648" y="920"/>
                    <a:pt x="1283" y="505"/>
                    <a:pt x="1097" y="326"/>
                  </a:cubicBezTo>
                  <a:cubicBezTo>
                    <a:pt x="926" y="162"/>
                    <a:pt x="709" y="35"/>
                    <a:pt x="470" y="14"/>
                  </a:cubicBezTo>
                  <a:cubicBezTo>
                    <a:pt x="315" y="0"/>
                    <a:pt x="142" y="49"/>
                    <a:pt x="0" y="138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1" name="Freeform 7"/>
            <p:cNvSpPr/>
            <p:nvPr/>
          </p:nvSpPr>
          <p:spPr bwMode="auto">
            <a:xfrm>
              <a:off x="1524000" y="5564188"/>
              <a:ext cx="1412875" cy="1284288"/>
            </a:xfrm>
            <a:custGeom>
              <a:avLst/>
              <a:gdLst/>
              <a:ahLst/>
              <a:cxnLst/>
              <a:rect l="0" t="0" r="r" b="b"/>
              <a:pathLst>
                <a:path w="297" h="270">
                  <a:moveTo>
                    <a:pt x="0" y="0"/>
                  </a:moveTo>
                  <a:cubicBezTo>
                    <a:pt x="73" y="119"/>
                    <a:pt x="186" y="220"/>
                    <a:pt x="297" y="27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2" name="Freeform 8"/>
            <p:cNvSpPr/>
            <p:nvPr/>
          </p:nvSpPr>
          <p:spPr bwMode="auto">
            <a:xfrm>
              <a:off x="1524000" y="2030413"/>
              <a:ext cx="6510338" cy="4813300"/>
            </a:xfrm>
            <a:custGeom>
              <a:avLst/>
              <a:gdLst/>
              <a:ahLst/>
              <a:cxnLst/>
              <a:rect l="0" t="0" r="r" b="b"/>
              <a:pathLst>
                <a:path w="1369" h="1012">
                  <a:moveTo>
                    <a:pt x="845" y="1012"/>
                  </a:moveTo>
                  <a:cubicBezTo>
                    <a:pt x="1043" y="967"/>
                    <a:pt x="1369" y="853"/>
                    <a:pt x="1263" y="588"/>
                  </a:cubicBezTo>
                  <a:cubicBezTo>
                    <a:pt x="1164" y="340"/>
                    <a:pt x="861" y="107"/>
                    <a:pt x="602" y="49"/>
                  </a:cubicBezTo>
                  <a:cubicBezTo>
                    <a:pt x="383" y="0"/>
                    <a:pt x="135" y="97"/>
                    <a:pt x="0" y="28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3" name="Freeform 9"/>
            <p:cNvSpPr/>
            <p:nvPr/>
          </p:nvSpPr>
          <p:spPr bwMode="auto">
            <a:xfrm>
              <a:off x="1528763" y="6207125"/>
              <a:ext cx="717550" cy="646113"/>
            </a:xfrm>
            <a:custGeom>
              <a:avLst/>
              <a:gdLst/>
              <a:ahLst/>
              <a:cxnLst/>
              <a:rect l="0" t="0" r="r" b="b"/>
              <a:pathLst>
                <a:path w="151" h="136">
                  <a:moveTo>
                    <a:pt x="0" y="0"/>
                  </a:moveTo>
                  <a:cubicBezTo>
                    <a:pt x="45" y="52"/>
                    <a:pt x="97" y="99"/>
                    <a:pt x="151" y="13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4" name="Freeform 10"/>
            <p:cNvSpPr/>
            <p:nvPr/>
          </p:nvSpPr>
          <p:spPr bwMode="auto">
            <a:xfrm>
              <a:off x="1524000" y="1806575"/>
              <a:ext cx="6753225" cy="5046663"/>
            </a:xfrm>
            <a:custGeom>
              <a:avLst/>
              <a:gdLst/>
              <a:ahLst/>
              <a:cxnLst/>
              <a:rect l="0" t="0" r="r" b="b"/>
              <a:pathLst>
                <a:path w="1420" h="1061">
                  <a:moveTo>
                    <a:pt x="1034" y="1061"/>
                  </a:moveTo>
                  <a:cubicBezTo>
                    <a:pt x="1148" y="1019"/>
                    <a:pt x="1283" y="957"/>
                    <a:pt x="1345" y="845"/>
                  </a:cubicBezTo>
                  <a:cubicBezTo>
                    <a:pt x="1420" y="710"/>
                    <a:pt x="1338" y="570"/>
                    <a:pt x="1249" y="466"/>
                  </a:cubicBezTo>
                  <a:cubicBezTo>
                    <a:pt x="1068" y="253"/>
                    <a:pt x="816" y="57"/>
                    <a:pt x="530" y="23"/>
                  </a:cubicBezTo>
                  <a:cubicBezTo>
                    <a:pt x="336" y="0"/>
                    <a:pt x="140" y="87"/>
                    <a:pt x="0" y="22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5" name="Freeform 11"/>
            <p:cNvSpPr/>
            <p:nvPr/>
          </p:nvSpPr>
          <p:spPr bwMode="auto">
            <a:xfrm>
              <a:off x="1524000" y="669925"/>
              <a:ext cx="8797925" cy="6183313"/>
            </a:xfrm>
            <a:custGeom>
              <a:avLst/>
              <a:gdLst/>
              <a:ahLst/>
              <a:cxnLst/>
              <a:rect l="0" t="0" r="r" b="b"/>
              <a:pathLst>
                <a:path w="1850" h="1300">
                  <a:moveTo>
                    <a:pt x="1552" y="1300"/>
                  </a:moveTo>
                  <a:cubicBezTo>
                    <a:pt x="1850" y="1019"/>
                    <a:pt x="1504" y="652"/>
                    <a:pt x="1288" y="447"/>
                  </a:cubicBezTo>
                  <a:cubicBezTo>
                    <a:pt x="1085" y="255"/>
                    <a:pt x="838" y="90"/>
                    <a:pt x="559" y="37"/>
                  </a:cubicBezTo>
                  <a:cubicBezTo>
                    <a:pt x="364" y="0"/>
                    <a:pt x="171" y="40"/>
                    <a:pt x="0" y="131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6" name="Freeform 12"/>
            <p:cNvSpPr/>
            <p:nvPr/>
          </p:nvSpPr>
          <p:spPr bwMode="auto">
            <a:xfrm>
              <a:off x="1524000" y="119063"/>
              <a:ext cx="9555163" cy="6734175"/>
            </a:xfrm>
            <a:custGeom>
              <a:avLst/>
              <a:gdLst/>
              <a:ahLst/>
              <a:cxnLst/>
              <a:rect l="0" t="0" r="r" b="b"/>
              <a:pathLst>
                <a:path w="2009" h="1416">
                  <a:moveTo>
                    <a:pt x="1725" y="1416"/>
                  </a:moveTo>
                  <a:cubicBezTo>
                    <a:pt x="2009" y="1117"/>
                    <a:pt x="1728" y="785"/>
                    <a:pt x="1492" y="565"/>
                  </a:cubicBezTo>
                  <a:cubicBezTo>
                    <a:pt x="1248" y="339"/>
                    <a:pt x="961" y="143"/>
                    <a:pt x="635" y="61"/>
                  </a:cubicBezTo>
                  <a:cubicBezTo>
                    <a:pt x="392" y="0"/>
                    <a:pt x="190" y="18"/>
                    <a:pt x="0" y="10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7" name="Freeform 13"/>
            <p:cNvSpPr/>
            <p:nvPr/>
          </p:nvSpPr>
          <p:spPr bwMode="auto">
            <a:xfrm>
              <a:off x="5419725" y="4763"/>
              <a:ext cx="5216525" cy="5368925"/>
            </a:xfrm>
            <a:custGeom>
              <a:avLst/>
              <a:gdLst/>
              <a:ahLst/>
              <a:cxnLst/>
              <a:rect l="0" t="0" r="r" b="b"/>
              <a:pathLst>
                <a:path w="1097" h="1129">
                  <a:moveTo>
                    <a:pt x="1097" y="1129"/>
                  </a:moveTo>
                  <a:cubicBezTo>
                    <a:pt x="1031" y="909"/>
                    <a:pt x="843" y="701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8" name="Freeform 15"/>
            <p:cNvSpPr/>
            <p:nvPr/>
          </p:nvSpPr>
          <p:spPr bwMode="auto">
            <a:xfrm>
              <a:off x="5813425" y="4763"/>
              <a:ext cx="4832350" cy="4822825"/>
            </a:xfrm>
            <a:custGeom>
              <a:avLst/>
              <a:gdLst/>
              <a:ahLst/>
              <a:cxnLst/>
              <a:rect l="0" t="0" r="r" b="b"/>
              <a:pathLst>
                <a:path w="1016" h="1014">
                  <a:moveTo>
                    <a:pt x="1016" y="1014"/>
                  </a:moveTo>
                  <a:cubicBezTo>
                    <a:pt x="934" y="849"/>
                    <a:pt x="802" y="6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9" name="Freeform 16"/>
            <p:cNvSpPr/>
            <p:nvPr/>
          </p:nvSpPr>
          <p:spPr bwMode="auto">
            <a:xfrm>
              <a:off x="6003925" y="4763"/>
              <a:ext cx="4641850" cy="4598988"/>
            </a:xfrm>
            <a:custGeom>
              <a:avLst/>
              <a:gdLst/>
              <a:ahLst/>
              <a:cxnLst/>
              <a:rect l="0" t="0" r="r" b="b"/>
              <a:pathLst>
                <a:path w="976" h="967">
                  <a:moveTo>
                    <a:pt x="976" y="967"/>
                  </a:moveTo>
                  <a:cubicBezTo>
                    <a:pt x="894" y="822"/>
                    <a:pt x="779" y="689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0" name="Freeform 17"/>
            <p:cNvSpPr/>
            <p:nvPr/>
          </p:nvSpPr>
          <p:spPr bwMode="auto">
            <a:xfrm>
              <a:off x="6203950" y="0"/>
              <a:ext cx="4441825" cy="4237038"/>
            </a:xfrm>
            <a:custGeom>
              <a:avLst/>
              <a:gdLst/>
              <a:ahLst/>
              <a:cxnLst/>
              <a:rect l="0" t="0" r="r" b="b"/>
              <a:pathLst>
                <a:path w="934" h="891">
                  <a:moveTo>
                    <a:pt x="934" y="891"/>
                  </a:moveTo>
                  <a:cubicBezTo>
                    <a:pt x="863" y="783"/>
                    <a:pt x="778" y="684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1" name="Freeform 18"/>
            <p:cNvSpPr/>
            <p:nvPr/>
          </p:nvSpPr>
          <p:spPr bwMode="auto">
            <a:xfrm>
              <a:off x="6456363" y="4763"/>
              <a:ext cx="4179888" cy="3986213"/>
            </a:xfrm>
            <a:custGeom>
              <a:avLst/>
              <a:gdLst/>
              <a:ahLst/>
              <a:cxnLst/>
              <a:rect l="0" t="0" r="r" b="b"/>
              <a:pathLst>
                <a:path w="879" h="838">
                  <a:moveTo>
                    <a:pt x="879" y="838"/>
                  </a:moveTo>
                  <a:cubicBezTo>
                    <a:pt x="821" y="755"/>
                    <a:pt x="756" y="679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2" name="Freeform 19"/>
            <p:cNvSpPr/>
            <p:nvPr/>
          </p:nvSpPr>
          <p:spPr bwMode="auto">
            <a:xfrm>
              <a:off x="6869113" y="4763"/>
              <a:ext cx="3776663" cy="3838575"/>
            </a:xfrm>
            <a:custGeom>
              <a:avLst/>
              <a:gdLst/>
              <a:ahLst/>
              <a:cxnLst/>
              <a:rect l="0" t="0" r="r" b="b"/>
              <a:pathLst>
                <a:path w="794" h="807">
                  <a:moveTo>
                    <a:pt x="794" y="807"/>
                  </a:moveTo>
                  <a:cubicBezTo>
                    <a:pt x="745" y="739"/>
                    <a:pt x="695" y="676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3" name="Freeform 20"/>
            <p:cNvSpPr/>
            <p:nvPr/>
          </p:nvSpPr>
          <p:spPr bwMode="auto">
            <a:xfrm>
              <a:off x="8758238" y="4763"/>
              <a:ext cx="1887538" cy="1355725"/>
            </a:xfrm>
            <a:custGeom>
              <a:avLst/>
              <a:gdLst/>
              <a:ahLst/>
              <a:cxnLst/>
              <a:rect l="0" t="0" r="r" b="b"/>
              <a:pathLst>
                <a:path w="397" h="285">
                  <a:moveTo>
                    <a:pt x="397" y="285"/>
                  </a:moveTo>
                  <a:cubicBezTo>
                    <a:pt x="270" y="182"/>
                    <a:pt x="138" y="8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4" name="Freeform 21"/>
            <p:cNvSpPr/>
            <p:nvPr/>
          </p:nvSpPr>
          <p:spPr bwMode="auto">
            <a:xfrm>
              <a:off x="9223375" y="9525"/>
              <a:ext cx="1422400" cy="1108075"/>
            </a:xfrm>
            <a:custGeom>
              <a:avLst/>
              <a:gdLst/>
              <a:ahLst/>
              <a:cxnLst/>
              <a:rect l="0" t="0" r="r" b="b"/>
              <a:pathLst>
                <a:path w="299" h="233">
                  <a:moveTo>
                    <a:pt x="299" y="233"/>
                  </a:moveTo>
                  <a:cubicBezTo>
                    <a:pt x="197" y="145"/>
                    <a:pt x="97" y="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5" name="Freeform 22"/>
            <p:cNvSpPr/>
            <p:nvPr/>
          </p:nvSpPr>
          <p:spPr bwMode="auto">
            <a:xfrm>
              <a:off x="10009188" y="4763"/>
              <a:ext cx="636588" cy="361950"/>
            </a:xfrm>
            <a:custGeom>
              <a:avLst/>
              <a:gdLst/>
              <a:ahLst/>
              <a:cxnLst/>
              <a:rect l="0" t="0" r="r" b="b"/>
              <a:pathLst>
                <a:path w="134" h="76">
                  <a:moveTo>
                    <a:pt x="0" y="0"/>
                  </a:moveTo>
                  <a:cubicBezTo>
                    <a:pt x="45" y="25"/>
                    <a:pt x="89" y="50"/>
                    <a:pt x="134" y="7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644463" y="1698332"/>
            <a:ext cx="4357752" cy="3470420"/>
            <a:chOff x="644463" y="1698332"/>
            <a:chExt cx="4357752" cy="3470420"/>
          </a:xfrm>
        </p:grpSpPr>
        <p:sp>
          <p:nvSpPr>
            <p:cNvPr id="77" name="Rectangle 76"/>
            <p:cNvSpPr/>
            <p:nvPr/>
          </p:nvSpPr>
          <p:spPr>
            <a:xfrm>
              <a:off x="644463" y="1698332"/>
              <a:ext cx="4357752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644463" y="2274404"/>
              <a:ext cx="43577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7" name="Isosceles Triangle 9"/>
            <p:cNvSpPr/>
            <p:nvPr/>
          </p:nvSpPr>
          <p:spPr>
            <a:xfrm rot="10800000">
              <a:off x="2665346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54676" y="0"/>
            <a:ext cx="3489324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585" y="2336402"/>
            <a:ext cx="4197666" cy="1265539"/>
          </a:xfrm>
        </p:spPr>
        <p:txBody>
          <a:bodyPr bIns="0" anchor="b">
            <a:normAutofit/>
          </a:bodyPr>
          <a:lstStyle>
            <a:lvl1pPr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2314" y="3601941"/>
            <a:ext cx="4199254" cy="1214535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E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6/1/25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4358641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315463" y="320040"/>
            <a:ext cx="685800" cy="32004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027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5554" y="2349925"/>
            <a:ext cx="3112047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15687" y="794719"/>
            <a:ext cx="4079089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" y="320040"/>
            <a:ext cx="27432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080" y="6227064"/>
            <a:ext cx="7854696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8976" y="320040"/>
            <a:ext cx="6858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41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</p:sldLayoutIdLst>
  <p:txStyles>
    <p:titleStyle>
      <a:lvl1pPr algn="ctr" defTabSz="685800" rtl="0" eaLnBrk="1" latinLnBrk="0" hangingPunct="1">
        <a:lnSpc>
          <a:spcPct val="85000"/>
        </a:lnSpc>
        <a:spcBef>
          <a:spcPct val="0"/>
        </a:spcBef>
        <a:buNone/>
        <a:defRPr sz="3200" b="0" i="0" kern="1200" cap="none" spc="-113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ED139-B585-6B20-5C92-12095E7880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Gas Buddy?</a:t>
            </a:r>
          </a:p>
        </p:txBody>
      </p:sp>
    </p:spTree>
    <p:extLst>
      <p:ext uri="{BB962C8B-B14F-4D97-AF65-F5344CB8AC3E}">
        <p14:creationId xmlns:p14="http://schemas.microsoft.com/office/powerpoint/2010/main" val="1796061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14:reveal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AF73-5C3A-BFDE-BD03-A7EE7CB96A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13446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0DBDC09-8642-C597-859B-EADE3F7C6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24" y="0"/>
            <a:ext cx="7783552" cy="4077098"/>
          </a:xfrm>
          <a:prstGeom prst="rect">
            <a:avLst/>
          </a:prstGeom>
        </p:spPr>
      </p:pic>
      <p:pic>
        <p:nvPicPr>
          <p:cNvPr id="3" name="Picture 2" descr="A screenshot of a website&#10;&#10;AI-generated content may be incorrect.">
            <a:extLst>
              <a:ext uri="{FF2B5EF4-FFF2-40B4-BE49-F238E27FC236}">
                <a16:creationId xmlns:a16="http://schemas.microsoft.com/office/drawing/2014/main" id="{D9595BAD-2D72-5FC1-9CE6-19C9DD9BA8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945"/>
          <a:stretch/>
        </p:blipFill>
        <p:spPr>
          <a:xfrm>
            <a:off x="724828" y="3429000"/>
            <a:ext cx="8095786" cy="3211551"/>
          </a:xfrm>
          <a:prstGeom prst="rect">
            <a:avLst/>
          </a:prstGeom>
        </p:spPr>
      </p:pic>
      <p:pic>
        <p:nvPicPr>
          <p:cNvPr id="7" name="Picture 6" descr="A map of a city&#10;&#10;AI-generated content may be incorrect.">
            <a:extLst>
              <a:ext uri="{FF2B5EF4-FFF2-40B4-BE49-F238E27FC236}">
                <a16:creationId xmlns:a16="http://schemas.microsoft.com/office/drawing/2014/main" id="{B1C44425-324B-40E4-C149-AD7D544E5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70" y="805583"/>
            <a:ext cx="9068060" cy="500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54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dirty="0"/>
              <a:t>Gas Price Analysis Pipeline</a:t>
            </a:r>
          </a:p>
          <a:p>
            <a:r>
              <a:rPr dirty="0"/>
              <a:t>Three Python scripts:</a:t>
            </a:r>
          </a:p>
          <a:p>
            <a:pPr marL="971550" lvl="1" indent="-514350">
              <a:buFont typeface="+mj-lt"/>
              <a:buAutoNum type="arabicPeriod"/>
            </a:pPr>
            <a:r>
              <a:rPr dirty="0" err="1"/>
              <a:t>scrape_gasprice.py</a:t>
            </a:r>
            <a:endParaRPr dirty="0"/>
          </a:p>
          <a:p>
            <a:pPr marL="971550" lvl="1" indent="-514350">
              <a:buFont typeface="+mj-lt"/>
              <a:buAutoNum type="arabicPeriod"/>
            </a:pPr>
            <a:r>
              <a:rPr dirty="0" err="1"/>
              <a:t>clean_data.py</a:t>
            </a:r>
            <a:endParaRPr dirty="0"/>
          </a:p>
          <a:p>
            <a:pPr marL="971550" lvl="1" indent="-514350">
              <a:buFont typeface="+mj-lt"/>
              <a:buAutoNum type="arabicPeriod"/>
            </a:pPr>
            <a:r>
              <a:rPr dirty="0" err="1"/>
              <a:t>visualization.py</a:t>
            </a:r>
            <a:endParaRPr lang="en-CA" dirty="0"/>
          </a:p>
          <a:p>
            <a:r>
              <a:rPr lang="en-CA" dirty="0"/>
              <a:t>Two Shell scripts: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dirty="0" err="1"/>
              <a:t>autorun.sh</a:t>
            </a:r>
            <a:endParaRPr lang="en-CA" dirty="0"/>
          </a:p>
          <a:p>
            <a:pPr marL="914400" lvl="1" indent="-514350">
              <a:buFont typeface="+mj-lt"/>
              <a:buAutoNum type="arabicPeriod"/>
            </a:pPr>
            <a:r>
              <a:rPr lang="en-CA" dirty="0" err="1"/>
              <a:t>check_time.sh</a:t>
            </a:r>
            <a:endParaRPr lang="en-CA" dirty="0"/>
          </a:p>
          <a:p>
            <a:r>
              <a:rPr lang="en-CA" dirty="0"/>
              <a:t>Automation:</a:t>
            </a:r>
          </a:p>
          <a:p>
            <a:pPr lvl="1"/>
            <a:r>
              <a:rPr lang="en-CA" dirty="0"/>
              <a:t>Shortcut (MacOS)+ shell scripts</a:t>
            </a:r>
          </a:p>
          <a:p>
            <a:r>
              <a:rPr lang="en-CA" dirty="0"/>
              <a:t>Dependencies:</a:t>
            </a:r>
          </a:p>
          <a:p>
            <a:pPr lvl="1"/>
            <a:r>
              <a:rPr lang="en-CA" dirty="0" err="1"/>
              <a:t>asyncio</a:t>
            </a:r>
            <a:r>
              <a:rPr lang="en-CA" dirty="0"/>
              <a:t>, logging, pandas, datetime, time</a:t>
            </a:r>
          </a:p>
          <a:p>
            <a:pPr lvl="1"/>
            <a:r>
              <a:rPr lang="en-CA" dirty="0" err="1"/>
              <a:t>gasbuddy</a:t>
            </a:r>
            <a:r>
              <a:rPr lang="en-CA" dirty="0"/>
              <a:t>, matplotlib, folium, </a:t>
            </a:r>
            <a:r>
              <a:rPr lang="en-CA" dirty="0" err="1"/>
              <a:t>branca</a:t>
            </a:r>
            <a:endParaRPr lang="en-CA" dirty="0"/>
          </a:p>
          <a:p>
            <a:pPr lvl="1"/>
            <a:endParaRPr lang="en-CA" dirty="0"/>
          </a:p>
          <a:p>
            <a:pPr lvl="1"/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14:reveal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Visualization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dirty="0"/>
              <a:t>• Time Series Plot:</a:t>
            </a:r>
          </a:p>
          <a:p>
            <a:r>
              <a:rPr dirty="0"/>
              <a:t>  https://</a:t>
            </a:r>
            <a:r>
              <a:rPr dirty="0" err="1"/>
              <a:t>github.com</a:t>
            </a:r>
            <a:r>
              <a:rPr dirty="0"/>
              <a:t>/QAQ0701/</a:t>
            </a:r>
            <a:r>
              <a:rPr dirty="0" err="1"/>
              <a:t>GasPriceAnalysis</a:t>
            </a:r>
            <a:r>
              <a:rPr dirty="0"/>
              <a:t>/blob/5721f4b4e5bb37438ec6ed87cada20c9b51d5d83/output/</a:t>
            </a:r>
            <a:r>
              <a:rPr dirty="0" err="1"/>
              <a:t>time_series.png</a:t>
            </a:r>
            <a:endParaRPr dirty="0"/>
          </a:p>
          <a:p>
            <a:r>
              <a:rPr dirty="0"/>
              <a:t>• Heatmap:</a:t>
            </a:r>
          </a:p>
          <a:p>
            <a:r>
              <a:rPr dirty="0"/>
              <a:t>  https://</a:t>
            </a:r>
            <a:r>
              <a:rPr dirty="0" err="1"/>
              <a:t>github.com</a:t>
            </a:r>
            <a:r>
              <a:rPr dirty="0"/>
              <a:t>/QAQ0701/</a:t>
            </a:r>
            <a:r>
              <a:rPr dirty="0" err="1"/>
              <a:t>GasPriceAnalysis</a:t>
            </a:r>
            <a:r>
              <a:rPr dirty="0"/>
              <a:t>/blob/5721f4b4e5bb37438ec6ed87cada20c9b51d5d83/output/</a:t>
            </a:r>
            <a:r>
              <a:rPr dirty="0" err="1"/>
              <a:t>heatmap.html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14:reveal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Pipeline Overview</a:t>
            </a:r>
            <a:r>
              <a:rPr lang="en-CA" dirty="0"/>
              <a:t> 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5687" y="803186"/>
            <a:ext cx="4091410" cy="5564160"/>
          </a:xfrm>
        </p:spPr>
        <p:txBody>
          <a:bodyPr>
            <a:normAutofit/>
          </a:bodyPr>
          <a:lstStyle/>
          <a:p>
            <a:r>
              <a:rPr lang="en-CA" dirty="0"/>
              <a:t>Overview:</a:t>
            </a:r>
          </a:p>
          <a:p>
            <a:pPr lvl="1"/>
            <a:r>
              <a:rPr dirty="0"/>
              <a:t>1. </a:t>
            </a:r>
            <a:r>
              <a:rPr dirty="0" err="1"/>
              <a:t>scrape_gasprice.py</a:t>
            </a:r>
            <a:r>
              <a:rPr dirty="0"/>
              <a:t>: Collects gas price data.</a:t>
            </a:r>
          </a:p>
          <a:p>
            <a:pPr lvl="1"/>
            <a:r>
              <a:rPr dirty="0"/>
              <a:t>2. </a:t>
            </a:r>
            <a:r>
              <a:rPr dirty="0" err="1"/>
              <a:t>clean_data.py</a:t>
            </a:r>
            <a:r>
              <a:rPr dirty="0"/>
              <a:t>: Cleans and deduplicates the data.</a:t>
            </a:r>
          </a:p>
          <a:p>
            <a:pPr lvl="1"/>
            <a:r>
              <a:rPr dirty="0"/>
              <a:t>3. </a:t>
            </a:r>
            <a:r>
              <a:rPr dirty="0" err="1"/>
              <a:t>visualization.py</a:t>
            </a:r>
            <a:r>
              <a:rPr dirty="0"/>
              <a:t>: Produces visual insights.</a:t>
            </a:r>
            <a:endParaRPr lang="en-CA" dirty="0"/>
          </a:p>
          <a:p>
            <a:r>
              <a:rPr lang="en-CA" dirty="0"/>
              <a:t>Note:</a:t>
            </a:r>
          </a:p>
          <a:p>
            <a:pPr lvl="1"/>
            <a:r>
              <a:rPr lang="en-CA" dirty="0"/>
              <a:t>Logs at ./log/</a:t>
            </a:r>
            <a:r>
              <a:rPr lang="en-CA" dirty="0" err="1"/>
              <a:t>debug_log.txt</a:t>
            </a:r>
            <a:endParaRPr lang="en-CA" dirty="0"/>
          </a:p>
          <a:p>
            <a:pPr lvl="1"/>
            <a:r>
              <a:rPr lang="en-CA" dirty="0" err="1"/>
              <a:t>gas_prices.xlsx</a:t>
            </a:r>
            <a:r>
              <a:rPr lang="en-CA" dirty="0"/>
              <a:t> grows over time — archive regularly</a:t>
            </a:r>
          </a:p>
          <a:p>
            <a:pPr lvl="1"/>
            <a:r>
              <a:rPr lang="en-CA" dirty="0"/>
              <a:t>Time Tags: morning, afternoon, evening, midnight</a:t>
            </a:r>
          </a:p>
          <a:p>
            <a:pPr lvl="1"/>
            <a:r>
              <a:rPr lang="en-CA" dirty="0"/>
              <a:t>Heatmap clips extreme values</a:t>
            </a:r>
          </a:p>
          <a:p>
            <a:r>
              <a:rPr lang="en-CA" dirty="0"/>
              <a:t>Challenges:</a:t>
            </a:r>
          </a:p>
          <a:p>
            <a:pPr lvl="1"/>
            <a:r>
              <a:rPr lang="en-CA" dirty="0"/>
              <a:t>API rate limits	</a:t>
            </a:r>
          </a:p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14:reveal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scrape_gasprice</a:t>
            </a:r>
            <a:r>
              <a:rPr lang="en-CA" dirty="0"/>
              <a:t>.</a:t>
            </a:r>
            <a:r>
              <a:rPr dirty="0" err="1"/>
              <a:t>py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Retrieves gas station data using GasBuddy API.</a:t>
            </a:r>
          </a:p>
          <a:p>
            <a:r>
              <a:rPr dirty="0"/>
              <a:t>Saves data to </a:t>
            </a:r>
            <a:r>
              <a:rPr dirty="0" err="1"/>
              <a:t>gas_prices.xlsx</a:t>
            </a:r>
            <a:r>
              <a:rPr dirty="0"/>
              <a:t>.</a:t>
            </a:r>
            <a:endParaRPr lang="en-CA" dirty="0"/>
          </a:p>
          <a:p>
            <a:r>
              <a:rPr lang="en-CA" dirty="0"/>
              <a:t>Uses </a:t>
            </a:r>
            <a:r>
              <a:rPr lang="en-CA" dirty="0" err="1"/>
              <a:t>asyncio</a:t>
            </a:r>
            <a:r>
              <a:rPr lang="en-CA" dirty="0"/>
              <a:t> for async API calls.</a:t>
            </a:r>
          </a:p>
          <a:p>
            <a:r>
              <a:rPr lang="en-CA" dirty="0"/>
              <a:t>Extracts station data.</a:t>
            </a:r>
          </a:p>
          <a:p>
            <a:r>
              <a:rPr lang="en-CA" dirty="0"/>
              <a:t>Logs operations.</a:t>
            </a:r>
          </a:p>
          <a:p>
            <a:r>
              <a:rPr lang="en-CA" dirty="0"/>
              <a:t>Rate-limit friendly: 60s delay between queries for each location.</a:t>
            </a:r>
          </a:p>
        </p:txBody>
      </p:sp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A6F1352E-B4B4-BA7A-41C1-B1CA1C595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6" y="928368"/>
            <a:ext cx="9027007" cy="53080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clean_data.py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Cleans raw data from </a:t>
            </a:r>
            <a:r>
              <a:rPr dirty="0" err="1"/>
              <a:t>gas_prices.xlsx</a:t>
            </a:r>
            <a:r>
              <a:rPr dirty="0"/>
              <a:t>.</a:t>
            </a:r>
          </a:p>
          <a:p>
            <a:pPr lvl="1"/>
            <a:r>
              <a:rPr lang="en-CA" dirty="0"/>
              <a:t>Filters invalid records.</a:t>
            </a:r>
          </a:p>
          <a:p>
            <a:pPr lvl="1"/>
            <a:r>
              <a:rPr lang="en-CA" dirty="0"/>
              <a:t>Tags by time-of-day.</a:t>
            </a:r>
          </a:p>
          <a:p>
            <a:pPr lvl="1"/>
            <a:r>
              <a:rPr lang="en-CA" dirty="0"/>
              <a:t> Removes duplicates.</a:t>
            </a:r>
          </a:p>
          <a:p>
            <a:endParaRPr dirty="0"/>
          </a:p>
        </p:txBody>
      </p:sp>
      <p:pic>
        <p:nvPicPr>
          <p:cNvPr id="5" name="Picture 4" descr="A screenshot of a spreadsheet&#10;&#10;AI-generated content may be incorrect.">
            <a:extLst>
              <a:ext uri="{FF2B5EF4-FFF2-40B4-BE49-F238E27FC236}">
                <a16:creationId xmlns:a16="http://schemas.microsoft.com/office/drawing/2014/main" id="{021CE27C-49B9-2398-3167-F3A0FA1B6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61" y="-60246"/>
            <a:ext cx="8375021" cy="43919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E490EE-5FE3-DBE4-B7A5-80846CFF7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200" y="2696369"/>
            <a:ext cx="7772400" cy="4237013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C543371F-E489-A1C4-121B-3A95DD7720C0}"/>
              </a:ext>
            </a:extLst>
          </p:cNvPr>
          <p:cNvSpPr/>
          <p:nvPr/>
        </p:nvSpPr>
        <p:spPr>
          <a:xfrm rot="19591614">
            <a:off x="1405483" y="1405862"/>
            <a:ext cx="1193180" cy="151656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visualization.py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Time-Series Plot:</a:t>
            </a:r>
            <a:endParaRPr lang="en-CA" dirty="0"/>
          </a:p>
          <a:p>
            <a:pPr lvl="1"/>
            <a:r>
              <a:rPr lang="en-CA" dirty="0"/>
              <a:t>Price trends over time</a:t>
            </a:r>
            <a:endParaRPr dirty="0"/>
          </a:p>
          <a:p>
            <a:r>
              <a:rPr dirty="0"/>
              <a:t>Geographic Heatmap:</a:t>
            </a:r>
            <a:endParaRPr lang="en-CA" dirty="0"/>
          </a:p>
          <a:p>
            <a:pPr lvl="1"/>
            <a:r>
              <a:rPr dirty="0"/>
              <a:t>Interactive map of gas stations</a:t>
            </a:r>
            <a:endParaRPr lang="en-CA" dirty="0"/>
          </a:p>
          <a:p>
            <a:pPr lvl="1"/>
            <a:r>
              <a:rPr lang="en-CA" dirty="0"/>
              <a:t>Colour codes the average price of all recorded gas stations</a:t>
            </a:r>
            <a:endParaRPr dirty="0"/>
          </a:p>
          <a:p>
            <a:r>
              <a:rPr dirty="0"/>
              <a:t>Outputs: </a:t>
            </a:r>
            <a:r>
              <a:rPr dirty="0" err="1"/>
              <a:t>time_plot.png</a:t>
            </a:r>
            <a:r>
              <a:rPr dirty="0"/>
              <a:t> and </a:t>
            </a:r>
            <a:r>
              <a:rPr dirty="0" err="1"/>
              <a:t>heatmap.html</a:t>
            </a:r>
            <a:endParaRPr dirty="0"/>
          </a:p>
        </p:txBody>
      </p:sp>
      <p:pic>
        <p:nvPicPr>
          <p:cNvPr id="5" name="Picture 4" descr="A map of a city with many dots&#10;&#10;AI-generated content may be incorrect.">
            <a:extLst>
              <a:ext uri="{FF2B5EF4-FFF2-40B4-BE49-F238E27FC236}">
                <a16:creationId xmlns:a16="http://schemas.microsoft.com/office/drawing/2014/main" id="{EA2B93FE-3BE2-13F2-1D4A-6852A28B2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092" y="1100667"/>
            <a:ext cx="9165092" cy="5096107"/>
          </a:xfrm>
          <a:prstGeom prst="rect">
            <a:avLst/>
          </a:prstGeom>
        </p:spPr>
      </p:pic>
      <p:pic>
        <p:nvPicPr>
          <p:cNvPr id="7" name="Picture 6" descr="A map of a city with many dots&#10;&#10;AI-generated content may be incorrect.">
            <a:extLst>
              <a:ext uri="{FF2B5EF4-FFF2-40B4-BE49-F238E27FC236}">
                <a16:creationId xmlns:a16="http://schemas.microsoft.com/office/drawing/2014/main" id="{E0862F58-A21D-43C5-305D-EE03CB815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0519"/>
            <a:ext cx="9165092" cy="5047728"/>
          </a:xfrm>
          <a:prstGeom prst="rect">
            <a:avLst/>
          </a:prstGeom>
        </p:spPr>
      </p:pic>
      <p:pic>
        <p:nvPicPr>
          <p:cNvPr id="11" name="Picture 10" descr="A screenshot of a map&#10;&#10;AI-generated content may be incorrect.">
            <a:extLst>
              <a:ext uri="{FF2B5EF4-FFF2-40B4-BE49-F238E27FC236}">
                <a16:creationId xmlns:a16="http://schemas.microsoft.com/office/drawing/2014/main" id="{89D54DC4-EF7A-16FD-F770-BB7531EE7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9900" y="0"/>
            <a:ext cx="6134100" cy="4330700"/>
          </a:xfrm>
          <a:prstGeom prst="rect">
            <a:avLst/>
          </a:prstGeom>
        </p:spPr>
      </p:pic>
      <p:pic>
        <p:nvPicPr>
          <p:cNvPr id="9" name="Picture 8" descr="A map with purple dots&#10;&#10;AI-generated content may be incorrect.">
            <a:extLst>
              <a:ext uri="{FF2B5EF4-FFF2-40B4-BE49-F238E27FC236}">
                <a16:creationId xmlns:a16="http://schemas.microsoft.com/office/drawing/2014/main" id="{6C68F65C-917C-E15F-AA19-AE6D0BC0F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5695" y="1841030"/>
            <a:ext cx="5041900" cy="4051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Automatin</a:t>
            </a:r>
            <a:r>
              <a:rPr dirty="0"/>
              <a:t> the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check_time.sh</a:t>
            </a:r>
            <a:r>
              <a:rPr lang="en-CA" dirty="0"/>
              <a:t> + shortcut triggers autorun when in time slot</a:t>
            </a:r>
          </a:p>
          <a:p>
            <a:pPr lvl="1"/>
            <a:r>
              <a:rPr lang="en-CA" dirty="0"/>
              <a:t>Shortcut keeps script running in background even when laptop is asleep</a:t>
            </a:r>
          </a:p>
          <a:p>
            <a:r>
              <a:rPr dirty="0" err="1"/>
              <a:t>autorun.sh</a:t>
            </a:r>
            <a:r>
              <a:rPr dirty="0"/>
              <a:t> handles scheduling for morning, afternoon, evening, and midnight</a:t>
            </a:r>
            <a:endParaRPr lang="en-CA" dirty="0"/>
          </a:p>
          <a:p>
            <a:pPr marL="685800" lvl="1" indent="-342900">
              <a:buFont typeface="+mj-lt"/>
              <a:buAutoNum type="arabicPeriod"/>
            </a:pPr>
            <a:r>
              <a:rPr lang="en-CA" dirty="0"/>
              <a:t>Run </a:t>
            </a:r>
            <a:r>
              <a:rPr lang="en-CA" dirty="0" err="1"/>
              <a:t>scrape_gasprice.py</a:t>
            </a:r>
            <a:endParaRPr lang="en-CA" dirty="0"/>
          </a:p>
          <a:p>
            <a:pPr marL="685800" lvl="1" indent="-342900">
              <a:buFont typeface="+mj-lt"/>
              <a:buAutoNum type="arabicPeriod"/>
            </a:pPr>
            <a:r>
              <a:rPr lang="en-CA" dirty="0"/>
              <a:t>Run </a:t>
            </a:r>
            <a:r>
              <a:rPr lang="en-CA" dirty="0" err="1"/>
              <a:t>clean_data.py</a:t>
            </a:r>
            <a:endParaRPr lang="en-CA" dirty="0"/>
          </a:p>
          <a:p>
            <a:pPr marL="685800" lvl="1" indent="-342900">
              <a:buFont typeface="+mj-lt"/>
              <a:buAutoNum type="arabicPeriod"/>
            </a:pPr>
            <a:r>
              <a:rPr lang="en-CA" dirty="0"/>
              <a:t>Run </a:t>
            </a:r>
            <a:r>
              <a:rPr lang="en-CA" dirty="0" err="1"/>
              <a:t>visualization.py</a:t>
            </a:r>
            <a:endParaRPr lang="en-CA" dirty="0"/>
          </a:p>
          <a:p>
            <a:pPr lvl="1"/>
            <a:endParaRPr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8828DA-EF3B-57DB-37E0-6106F53F82C5}"/>
              </a:ext>
            </a:extLst>
          </p:cNvPr>
          <p:cNvGrpSpPr/>
          <p:nvPr/>
        </p:nvGrpSpPr>
        <p:grpSpPr>
          <a:xfrm>
            <a:off x="1" y="-47812"/>
            <a:ext cx="4104142" cy="6905812"/>
            <a:chOff x="1" y="-47812"/>
            <a:chExt cx="4104142" cy="6905812"/>
          </a:xfrm>
        </p:grpSpPr>
        <p:pic>
          <p:nvPicPr>
            <p:cNvPr id="5" name="Picture 4" descr="A screenshot of a computer program&#10;&#10;AI-generated content may be incorrect.">
              <a:extLst>
                <a:ext uri="{FF2B5EF4-FFF2-40B4-BE49-F238E27FC236}">
                  <a16:creationId xmlns:a16="http://schemas.microsoft.com/office/drawing/2014/main" id="{B9579300-2A7C-5DCD-6B78-7767FA23B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-47812"/>
              <a:ext cx="4091410" cy="4062393"/>
            </a:xfrm>
            <a:prstGeom prst="rect">
              <a:avLst/>
            </a:prstGeom>
          </p:spPr>
        </p:pic>
        <p:pic>
          <p:nvPicPr>
            <p:cNvPr id="7" name="Picture 6" descr="A screenshot of a computer program&#10;&#10;AI-generated content may be incorrect.">
              <a:extLst>
                <a:ext uri="{FF2B5EF4-FFF2-40B4-BE49-F238E27FC236}">
                  <a16:creationId xmlns:a16="http://schemas.microsoft.com/office/drawing/2014/main" id="{D2A73306-142F-322C-5D98-FC5123998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33" y="3998520"/>
              <a:ext cx="4091410" cy="285948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3BEB40A-1B21-2AE1-9892-61B1000995EC}"/>
              </a:ext>
            </a:extLst>
          </p:cNvPr>
          <p:cNvSpPr txBox="1"/>
          <p:nvPr/>
        </p:nvSpPr>
        <p:spPr>
          <a:xfrm rot="20535556">
            <a:off x="711265" y="2535997"/>
            <a:ext cx="77214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Shortcut functions are very limited, </a:t>
            </a:r>
          </a:p>
          <a:p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but easy get system permission to run while sleep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73</TotalTime>
  <Words>389</Words>
  <Application>Microsoft Macintosh PowerPoint</Application>
  <PresentationFormat>On-screen Show (4:3)</PresentationFormat>
  <Paragraphs>61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 Light</vt:lpstr>
      <vt:lpstr>Rockwell</vt:lpstr>
      <vt:lpstr>Wingdings</vt:lpstr>
      <vt:lpstr>Atlas</vt:lpstr>
      <vt:lpstr>What is Gas Buddy?</vt:lpstr>
      <vt:lpstr>PowerPoint Presentation</vt:lpstr>
      <vt:lpstr>Project Overview</vt:lpstr>
      <vt:lpstr>Visualization Output</vt:lpstr>
      <vt:lpstr>Pipeline Overview </vt:lpstr>
      <vt:lpstr>scrape_gasprice.py</vt:lpstr>
      <vt:lpstr>clean_data.py</vt:lpstr>
      <vt:lpstr>visualization.py</vt:lpstr>
      <vt:lpstr>Automatin the Pipeline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Nina Cheng</cp:lastModifiedBy>
  <cp:revision>5</cp:revision>
  <dcterms:created xsi:type="dcterms:W3CDTF">2013-01-27T09:14:16Z</dcterms:created>
  <dcterms:modified xsi:type="dcterms:W3CDTF">2025-06-01T17:06:02Z</dcterms:modified>
  <cp:category/>
</cp:coreProperties>
</file>